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122" r:id="rId2"/>
    <p:sldId id="1597" r:id="rId3"/>
    <p:sldId id="1598" r:id="rId4"/>
    <p:sldId id="1599" r:id="rId5"/>
    <p:sldId id="1600" r:id="rId6"/>
    <p:sldId id="1537" r:id="rId7"/>
    <p:sldId id="1544" r:id="rId8"/>
    <p:sldId id="1538" r:id="rId9"/>
    <p:sldId id="1543" r:id="rId10"/>
    <p:sldId id="1525" r:id="rId11"/>
    <p:sldId id="1518" r:id="rId12"/>
    <p:sldId id="1524" r:id="rId13"/>
    <p:sldId id="1507" r:id="rId14"/>
    <p:sldId id="1470" r:id="rId15"/>
  </p:sldIdLst>
  <p:sldSz cx="10287000" cy="6858000" type="35mm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66FF"/>
    <a:srgbClr val="6699FF"/>
    <a:srgbClr val="99FF99"/>
    <a:srgbClr val="00CC99"/>
    <a:srgbClr val="006666"/>
    <a:srgbClr val="640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4698" autoAdjust="0"/>
  </p:normalViewPr>
  <p:slideViewPr>
    <p:cSldViewPr snapToGrid="0">
      <p:cViewPr varScale="1">
        <p:scale>
          <a:sx n="128" d="100"/>
          <a:sy n="128" d="100"/>
        </p:scale>
        <p:origin x="-420" y="-72"/>
      </p:cViewPr>
      <p:guideLst>
        <p:guide orient="horz" pos="3886"/>
        <p:guide orient="horz" pos="3978"/>
        <p:guide orient="horz" pos="3747"/>
        <p:guide orient="horz" pos="178"/>
        <p:guide orient="horz" pos="4104"/>
        <p:guide pos="5875"/>
        <p:guide pos="6195"/>
        <p:guide pos="351"/>
        <p:guide pos="2809"/>
        <p:guide pos="3244"/>
        <p:guide pos="2446"/>
        <p:guide pos="61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226" d="100"/>
          <a:sy n="226" d="100"/>
        </p:scale>
        <p:origin x="-792" y="-72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844800" y="115888"/>
            <a:ext cx="346551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20000"/>
              </a:lnSpc>
              <a:defRPr sz="15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de-DE"/>
              <a:t>Prognose und Beruf.PPTX</a:t>
            </a:r>
            <a:endParaRPr lang="en-GB"/>
          </a:p>
          <a:p>
            <a:pPr>
              <a:defRPr/>
            </a:pPr>
            <a:r>
              <a:rPr lang="de-DE"/>
              <a:t>Köln. 27.11.2013</a:t>
            </a:r>
            <a:endParaRPr lang="en-GB"/>
          </a:p>
          <a:p>
            <a:pPr>
              <a:defRPr/>
            </a:pPr>
            <a:r>
              <a:rPr lang="en-GB"/>
              <a:t>G:\...\2013\01-Wrede\PPT\Köln</a:t>
            </a:r>
          </a:p>
        </p:txBody>
      </p:sp>
      <p:pic>
        <p:nvPicPr>
          <p:cNvPr id="13315" name="Picture 7" descr="LOGONE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150813"/>
            <a:ext cx="1963738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200150" y="601663"/>
            <a:ext cx="10922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8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Prof. Dr. C. E. </a:t>
            </a:r>
            <a:r>
              <a:rPr lang="en-GB" err="1"/>
              <a:t>Elger</a:t>
            </a:r>
            <a:r>
              <a:rPr lang="en-GB"/>
              <a:t> </a:t>
            </a:r>
          </a:p>
          <a:p>
            <a:pPr>
              <a:defRPr/>
            </a:pPr>
            <a:r>
              <a:rPr lang="en-GB"/>
              <a:t>Sigmund-Freud-</a:t>
            </a:r>
            <a:r>
              <a:rPr lang="en-GB" err="1"/>
              <a:t>Str</a:t>
            </a:r>
            <a:r>
              <a:rPr lang="en-GB"/>
              <a:t>. 25</a:t>
            </a:r>
          </a:p>
          <a:p>
            <a:pPr>
              <a:defRPr/>
            </a:pPr>
            <a:r>
              <a:rPr lang="en-GB"/>
              <a:t>D 53105 Bonn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l" defTabSz="907933" eaLnBrk="0" hangingPunct="0">
              <a:defRPr sz="1100">
                <a:latin typeface="Swis721 Lt BT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798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07933" eaLnBrk="0" hangingPunct="0">
              <a:defRPr sz="1100">
                <a:latin typeface="Swis721 Lt BT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90550" y="774700"/>
            <a:ext cx="5619750" cy="3746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43450"/>
            <a:ext cx="4984750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Klicken Sie, um die Textformatierung des Masters zu bearbeiten.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5775"/>
            <a:ext cx="294798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 algn="l" defTabSz="907933" eaLnBrk="0" hangingPunct="0">
              <a:defRPr sz="1100">
                <a:latin typeface="Swis721 Lt BT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5775"/>
            <a:ext cx="294798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 algn="r" defTabSz="907933" eaLnBrk="0" hangingPunct="0">
              <a:defRPr sz="1100">
                <a:latin typeface="Swis721 Lt BT" pitchFamily="34" charset="0"/>
                <a:cs typeface="+mn-cs"/>
              </a:defRPr>
            </a:lvl1pPr>
          </a:lstStyle>
          <a:p>
            <a:pPr>
              <a:defRPr/>
            </a:pPr>
            <a:fld id="{75015C01-5750-4459-A4E8-CB21103A747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www.epileptologie-bonn.de</a:t>
            </a:r>
            <a:endParaRPr lang="en-GB" b="1" i="1">
              <a:solidFill>
                <a:srgbClr val="99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25/</a:t>
            </a:r>
            <a:fld id="{CD63FFB4-96B6-4EAA-A040-98FD1321EA9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www.epileptologie-bonn.de</a:t>
            </a:r>
            <a:endParaRPr lang="en-GB" b="1" i="1">
              <a:solidFill>
                <a:srgbClr val="99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25/</a:t>
            </a:r>
            <a:fld id="{2D9EFA5C-0733-467E-A15C-9BEBA734197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www.epileptologie-bonn.de</a:t>
            </a:r>
            <a:endParaRPr lang="en-GB" b="1" i="1">
              <a:solidFill>
                <a:srgbClr val="99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25/</a:t>
            </a:r>
            <a:fld id="{BB29BD9C-9C02-4E6E-BFD4-0C008E39E67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www.epileptologie-bonn.de</a:t>
            </a:r>
            <a:endParaRPr lang="en-GB" b="1" i="1">
              <a:solidFill>
                <a:srgbClr val="99CC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25/</a:t>
            </a:r>
            <a:fld id="{B0052F4C-B253-4213-A2A1-498586E4AA1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www.epileptologie-bonn.de</a:t>
            </a:r>
            <a:endParaRPr lang="en-GB" b="1" i="1">
              <a:solidFill>
                <a:srgbClr val="99CC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25/</a:t>
            </a:r>
            <a:fld id="{D4585B01-50A3-4708-962A-5422EC27051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utoUpdateAnimBg="0"/>
      <p:bldP spid="6" grpId="0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www.epileptologie-bonn.de</a:t>
            </a:r>
            <a:endParaRPr lang="en-GB" b="1" i="1">
              <a:solidFill>
                <a:srgbClr val="99CC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25/</a:t>
            </a:r>
            <a:fld id="{5B1540A1-2BB0-4579-ADB2-04E0ABE3761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www.epileptologie-bonn.de</a:t>
            </a:r>
            <a:endParaRPr lang="en-GB" b="1" i="1">
              <a:solidFill>
                <a:srgbClr val="99CC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25/</a:t>
            </a:r>
            <a:fld id="{04B09984-9A4F-483F-BBF6-D3E1EAD48E1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www.epileptologie-bonn.de</a:t>
            </a:r>
            <a:endParaRPr lang="en-GB" b="1" i="1">
              <a:solidFill>
                <a:srgbClr val="99CC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25/</a:t>
            </a:r>
            <a:fld id="{7C534C84-9DB5-44F2-BA5D-9BBC68AFE0F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www.epileptologie-bonn.de</a:t>
            </a:r>
            <a:endParaRPr lang="en-GB" b="1" i="1">
              <a:solidFill>
                <a:srgbClr val="99CC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25/</a:t>
            </a:r>
            <a:fld id="{330869D4-5480-4A7E-BCCA-18F95E17463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www.epileptologie-bonn.de</a:t>
            </a:r>
            <a:endParaRPr lang="en-GB" b="1" i="1">
              <a:solidFill>
                <a:srgbClr val="99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25/</a:t>
            </a:r>
            <a:fld id="{C767B2DD-4B4C-45D9-89B6-F0BF10B4E76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Hier klicken, um Master-Titelformat zu bearbeiten.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Hier klicken, um Master-Textformat zu bearbeiten.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8150" y="6288088"/>
            <a:ext cx="36544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www.epileptologie-bonn.de</a:t>
            </a:r>
            <a:endParaRPr lang="en-GB" b="1" i="1">
              <a:solidFill>
                <a:srgbClr val="99CC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00600" y="6288088"/>
            <a:ext cx="6842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17038" y="6288088"/>
            <a:ext cx="5159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25/</a:t>
            </a:r>
            <a:fld id="{FA38CC4D-95D9-48A1-BBA8-33DDD97EC79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04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e.wikipedia.org/wiki/Grad_der_Behinderun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5"/>
          <p:cNvSpPr>
            <a:spLocks noChangeArrowheads="1"/>
          </p:cNvSpPr>
          <p:nvPr/>
        </p:nvSpPr>
        <p:spPr bwMode="auto">
          <a:xfrm>
            <a:off x="438150" y="503238"/>
            <a:ext cx="9394825" cy="5745162"/>
          </a:xfrm>
          <a:prstGeom prst="rect">
            <a:avLst/>
          </a:prstGeom>
          <a:solidFill>
            <a:schemeClr val="bg1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4338" name="Gerade Verbindung 4"/>
          <p:cNvCxnSpPr>
            <a:cxnSpLocks noChangeShapeType="1"/>
          </p:cNvCxnSpPr>
          <p:nvPr/>
        </p:nvCxnSpPr>
        <p:spPr bwMode="auto">
          <a:xfrm rot="5400000">
            <a:off x="2840831" y="3369469"/>
            <a:ext cx="5724525" cy="1588"/>
          </a:xfrm>
          <a:prstGeom prst="line">
            <a:avLst/>
          </a:prstGeom>
          <a:noFill/>
          <a:ln w="12700">
            <a:solidFill>
              <a:srgbClr val="00FFFF"/>
            </a:solidFill>
            <a:miter lim="800000"/>
            <a:headEnd/>
            <a:tailEnd/>
          </a:ln>
        </p:spPr>
      </p:cxnSp>
      <p:pic>
        <p:nvPicPr>
          <p:cNvPr id="14339" name="Grafik 23" descr="RZ_Seepferdchen_19_neu.jpg"/>
          <p:cNvPicPr>
            <a:picLocks noChangeAspect="1"/>
          </p:cNvPicPr>
          <p:nvPr/>
        </p:nvPicPr>
        <p:blipFill>
          <a:blip r:embed="rId3"/>
          <a:srcRect t="5843"/>
          <a:stretch>
            <a:fillRect/>
          </a:stretch>
        </p:blipFill>
        <p:spPr bwMode="auto">
          <a:xfrm>
            <a:off x="617538" y="774700"/>
            <a:ext cx="4914900" cy="5230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30" name="Textfeld 5"/>
          <p:cNvSpPr txBox="1">
            <a:spLocks noChangeArrowheads="1"/>
          </p:cNvSpPr>
          <p:nvPr/>
        </p:nvSpPr>
        <p:spPr bwMode="auto">
          <a:xfrm>
            <a:off x="598488" y="730250"/>
            <a:ext cx="5124450" cy="543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alpha val="60000"/>
              </a:scheme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de-DE" sz="3600" b="1">
              <a:solidFill>
                <a:srgbClr val="FF5050"/>
              </a:solidFill>
            </a:endParaRPr>
          </a:p>
          <a:p>
            <a:pPr>
              <a:lnSpc>
                <a:spcPct val="120000"/>
              </a:lnSpc>
              <a:defRPr/>
            </a:pPr>
            <a:endParaRPr lang="de-DE" sz="3600" b="1">
              <a:solidFill>
                <a:srgbClr val="FF5050"/>
              </a:solidFill>
            </a:endParaRPr>
          </a:p>
          <a:p>
            <a:pPr algn="ctr">
              <a:lnSpc>
                <a:spcPct val="120000"/>
              </a:lnSpc>
              <a:defRPr/>
            </a:pPr>
            <a:r>
              <a:rPr lang="de-DE" sz="2800" b="1">
                <a:solidFill>
                  <a:srgbClr val="FF5050"/>
                </a:solidFill>
              </a:rPr>
              <a:t>Schwerbehinderung</a:t>
            </a:r>
          </a:p>
          <a:p>
            <a:pPr algn="ctr">
              <a:lnSpc>
                <a:spcPct val="120000"/>
              </a:lnSpc>
              <a:defRPr/>
            </a:pPr>
            <a:r>
              <a:rPr lang="de-DE" sz="2800" b="1">
                <a:solidFill>
                  <a:srgbClr val="FF5050"/>
                </a:solidFill>
              </a:rPr>
              <a:t>Kraftfahrzeugtauglichkeit  und Beruf</a:t>
            </a:r>
          </a:p>
          <a:p>
            <a:pPr algn="ctr">
              <a:lnSpc>
                <a:spcPct val="120000"/>
              </a:lnSpc>
              <a:defRPr/>
            </a:pPr>
            <a:endParaRPr lang="de-DE" sz="2800">
              <a:solidFill>
                <a:srgbClr val="FF9933"/>
              </a:solidFill>
            </a:endParaRPr>
          </a:p>
          <a:p>
            <a:pPr algn="ctr">
              <a:lnSpc>
                <a:spcPct val="120000"/>
              </a:lnSpc>
              <a:defRPr/>
            </a:pPr>
            <a:endParaRPr lang="de-DE" sz="3600" b="1">
              <a:solidFill>
                <a:srgbClr val="FF5050"/>
              </a:solidFill>
            </a:endParaRPr>
          </a:p>
          <a:p>
            <a:pPr algn="ctr">
              <a:lnSpc>
                <a:spcPct val="120000"/>
              </a:lnSpc>
              <a:defRPr/>
            </a:pPr>
            <a:endParaRPr lang="de-DE" sz="3600" b="1">
              <a:solidFill>
                <a:srgbClr val="FF5050"/>
              </a:solidFill>
            </a:endParaRPr>
          </a:p>
          <a:p>
            <a:pPr algn="ctr">
              <a:lnSpc>
                <a:spcPct val="120000"/>
              </a:lnSpc>
              <a:defRPr/>
            </a:pPr>
            <a:endParaRPr lang="de-DE" sz="3600" b="1">
              <a:solidFill>
                <a:srgbClr val="92D050"/>
              </a:solidFill>
            </a:endParaRPr>
          </a:p>
        </p:txBody>
      </p:sp>
      <p:sp>
        <p:nvSpPr>
          <p:cNvPr id="1032" name="Textfeld 7"/>
          <p:cNvSpPr txBox="1">
            <a:spLocks noChangeArrowheads="1"/>
          </p:cNvSpPr>
          <p:nvPr/>
        </p:nvSpPr>
        <p:spPr bwMode="auto">
          <a:xfrm>
            <a:off x="598488" y="5278438"/>
            <a:ext cx="4635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6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e-DE" sz="2000" b="1">
                <a:latin typeface="Arial" pitchFamily="34" charset="0"/>
              </a:rPr>
              <a:t>Klinik für </a:t>
            </a:r>
            <a:r>
              <a:rPr lang="de-DE" sz="2000" b="1" err="1">
                <a:latin typeface="Arial" pitchFamily="34" charset="0"/>
              </a:rPr>
              <a:t>Epileptologie</a:t>
            </a:r>
            <a:endParaRPr lang="de-DE" sz="2000" b="1">
              <a:latin typeface="Arial" pitchFamily="34" charset="0"/>
            </a:endParaRPr>
          </a:p>
          <a:p>
            <a:pPr>
              <a:defRPr/>
            </a:pPr>
            <a:r>
              <a:rPr lang="de-DE" sz="2000">
                <a:latin typeface="Arial" pitchFamily="34" charset="0"/>
              </a:rPr>
              <a:t>Universität Bonn</a:t>
            </a:r>
          </a:p>
        </p:txBody>
      </p:sp>
      <p:pic>
        <p:nvPicPr>
          <p:cNvPr id="14342" name="Grafik 10" descr="Bild Klinik für PPT neu 2.jpg"/>
          <p:cNvPicPr>
            <a:picLocks/>
          </p:cNvPicPr>
          <p:nvPr/>
        </p:nvPicPr>
        <p:blipFill>
          <a:blip r:embed="rId4"/>
          <a:srcRect l="6947" b="6287"/>
          <a:stretch>
            <a:fillRect/>
          </a:stretch>
        </p:blipFill>
        <p:spPr bwMode="auto">
          <a:xfrm>
            <a:off x="5892800" y="774700"/>
            <a:ext cx="3744913" cy="5230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3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438150" y="6288088"/>
            <a:ext cx="0" cy="369887"/>
          </a:xfrm>
          <a:noFill/>
        </p:spPr>
        <p:txBody>
          <a:bodyPr/>
          <a:lstStyle/>
          <a:p>
            <a:r>
              <a:rPr lang="de-DE" smtClean="0">
                <a:cs typeface="Arial" charset="0"/>
              </a:rPr>
              <a:t>www.epileptologie-bonn.de</a:t>
            </a:r>
            <a:endParaRPr lang="en-GB" b="1" i="1" smtClean="0">
              <a:solidFill>
                <a:srgbClr val="99CCFF"/>
              </a:solidFill>
              <a:cs typeface="Arial" charset="0"/>
            </a:endParaRPr>
          </a:p>
        </p:txBody>
      </p:sp>
      <p:pic>
        <p:nvPicPr>
          <p:cNvPr id="10" name="Grafik 9" descr="Logo-Klinik-black-oText-02.tif"/>
          <p:cNvPicPr>
            <a:picLocks noChangeAspect="1"/>
          </p:cNvPicPr>
          <p:nvPr/>
        </p:nvPicPr>
        <p:blipFill>
          <a:blip r:embed="rId5">
            <a:clrChange>
              <a:clrFrom>
                <a:srgbClr val="050505"/>
              </a:clrFrom>
              <a:clrTo>
                <a:srgbClr val="05050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5513" y="5210175"/>
            <a:ext cx="768350" cy="781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345" name="Textfeld 10"/>
          <p:cNvSpPr txBox="1">
            <a:spLocks noChangeArrowheads="1"/>
          </p:cNvSpPr>
          <p:nvPr/>
        </p:nvSpPr>
        <p:spPr bwMode="auto">
          <a:xfrm>
            <a:off x="6473825" y="5554663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>
                <a:solidFill>
                  <a:srgbClr val="99CCFF"/>
                </a:solidFill>
              </a:rPr>
              <a:t>Bonn, 25.10.2014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457200" y="409575"/>
            <a:ext cx="937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de-DE" sz="3200">
                <a:solidFill>
                  <a:schemeClr val="tx2"/>
                </a:solidFill>
              </a:rPr>
              <a:t>Epilepsie und Arbeit</a:t>
            </a:r>
          </a:p>
          <a:p>
            <a:pPr algn="ctr" eaLnBrk="0" hangingPunct="0"/>
            <a:r>
              <a:rPr lang="de-DE" sz="2800">
                <a:solidFill>
                  <a:schemeClr val="hlink"/>
                </a:solidFill>
              </a:rPr>
              <a:t>- Arbeitsmedizinische Beurteilung der Epilepsien-</a:t>
            </a:r>
            <a:endParaRPr lang="de-DE" sz="3200">
              <a:solidFill>
                <a:schemeClr val="tx2"/>
              </a:solidFill>
            </a:endParaRP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457200" y="1447800"/>
            <a:ext cx="9372600" cy="4800600"/>
          </a:xfrm>
          <a:prstGeom prst="rect">
            <a:avLst/>
          </a:prstGeom>
          <a:noFill/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1412875" y="2228850"/>
            <a:ext cx="8380413" cy="620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FFFFFF"/>
              </a:buClr>
              <a:buSzPct val="120000"/>
              <a:buFont typeface="Wingdings" pitchFamily="2" charset="2"/>
              <a:buChar char=""/>
              <a:tabLst>
                <a:tab pos="268288" algn="l"/>
              </a:tabLst>
            </a:pPr>
            <a:r>
              <a:rPr lang="de-DE" sz="2400">
                <a:solidFill>
                  <a:srgbClr val="FFFFFF"/>
                </a:solidFill>
              </a:rPr>
              <a:t> Schwere der Anfälle</a:t>
            </a: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Char char=""/>
              <a:tabLst>
                <a:tab pos="268288" algn="l"/>
              </a:tabLst>
            </a:pPr>
            <a:endParaRPr lang="de-DE" sz="240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Char char=""/>
              <a:tabLst>
                <a:tab pos="268288" algn="l"/>
              </a:tabLst>
            </a:pPr>
            <a:r>
              <a:rPr lang="de-DE" sz="2400">
                <a:solidFill>
                  <a:srgbClr val="FFFFFF"/>
                </a:solidFill>
              </a:rPr>
              <a:t> Häufigkeit der Anfälle</a:t>
            </a: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Char char=""/>
              <a:tabLst>
                <a:tab pos="268288" algn="l"/>
              </a:tabLst>
            </a:pPr>
            <a:endParaRPr lang="de-DE" sz="240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Char char=""/>
              <a:tabLst>
                <a:tab pos="268288" algn="l"/>
              </a:tabLst>
            </a:pPr>
            <a:r>
              <a:rPr lang="de-DE" sz="2400">
                <a:solidFill>
                  <a:srgbClr val="FFFFFF"/>
                </a:solidFill>
              </a:rPr>
              <a:t> Behandlungsstand und Prognose</a:t>
            </a: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Char char=""/>
              <a:tabLst>
                <a:tab pos="268288" algn="l"/>
              </a:tabLst>
            </a:pPr>
            <a:endParaRPr lang="de-DE" sz="240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Char char=""/>
              <a:tabLst>
                <a:tab pos="268288" algn="l"/>
              </a:tabLst>
            </a:pPr>
            <a:r>
              <a:rPr lang="de-DE" sz="2400">
                <a:solidFill>
                  <a:srgbClr val="FFFFFF"/>
                </a:solidFill>
              </a:rPr>
              <a:t> Anfallsauslöser, anfallsbegünstigende Umstände  </a:t>
            </a: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r>
              <a:rPr lang="de-DE" sz="2400">
                <a:solidFill>
                  <a:srgbClr val="FFFFFF"/>
                </a:solidFill>
              </a:rPr>
              <a:t>	(Schichtarbeit)</a:t>
            </a: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endParaRPr lang="de-DE" sz="240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Char char=""/>
              <a:tabLst>
                <a:tab pos="268288" algn="l"/>
              </a:tabLst>
            </a:pPr>
            <a:r>
              <a:rPr lang="de-DE" sz="2400">
                <a:solidFill>
                  <a:srgbClr val="FFFFFF"/>
                </a:solidFill>
              </a:rPr>
              <a:t> Alleinarbeit – Hilfeleistung bei Anfällen</a:t>
            </a:r>
          </a:p>
          <a:p>
            <a:pPr marL="2057400" lvl="4" indent="-228600">
              <a:buClr>
                <a:srgbClr val="FFFFFF"/>
              </a:buClr>
              <a:buSzPct val="120000"/>
              <a:buFont typeface="Wingdings" pitchFamily="2" charset="2"/>
              <a:buChar char=""/>
              <a:tabLst>
                <a:tab pos="268288" algn="l"/>
              </a:tabLst>
            </a:pPr>
            <a:endParaRPr lang="de-DE" sz="240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endParaRPr lang="de-DE" sz="240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Char char=""/>
              <a:tabLst>
                <a:tab pos="268288" algn="l"/>
              </a:tabLst>
            </a:pPr>
            <a:endParaRPr lang="de-DE" sz="240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Char char=""/>
              <a:tabLst>
                <a:tab pos="268288" algn="l"/>
              </a:tabLst>
            </a:pPr>
            <a:endParaRPr lang="de-DE" sz="240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Char char=""/>
              <a:tabLst>
                <a:tab pos="268288" algn="l"/>
              </a:tabLst>
            </a:pPr>
            <a:endParaRPr lang="de-DE" sz="240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Char char=""/>
              <a:tabLst>
                <a:tab pos="268288" algn="l"/>
              </a:tabLst>
            </a:pPr>
            <a:endParaRPr lang="de-DE" sz="240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Char char=""/>
              <a:tabLst>
                <a:tab pos="268288" algn="l"/>
              </a:tabLst>
            </a:pPr>
            <a:endParaRPr lang="de-DE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457200" y="409575"/>
            <a:ext cx="937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de-DE" sz="3200">
                <a:solidFill>
                  <a:schemeClr val="tx2"/>
                </a:solidFill>
              </a:rPr>
              <a:t>Epilepsie und Arbeit</a:t>
            </a:r>
          </a:p>
          <a:p>
            <a:pPr algn="ctr" eaLnBrk="0" hangingPunct="0"/>
            <a:r>
              <a:rPr lang="de-DE" sz="2800">
                <a:solidFill>
                  <a:schemeClr val="hlink"/>
                </a:solidFill>
              </a:rPr>
              <a:t>- Gefährdungsbeurteilung-</a:t>
            </a:r>
            <a:endParaRPr lang="de-DE" sz="3200">
              <a:solidFill>
                <a:schemeClr val="tx2"/>
              </a:solidFill>
            </a:endParaRPr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457200" y="1447800"/>
            <a:ext cx="9372600" cy="4800600"/>
          </a:xfrm>
          <a:prstGeom prst="rect">
            <a:avLst/>
          </a:prstGeom>
          <a:noFill/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1412875" y="2228850"/>
            <a:ext cx="83804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FFFFFF"/>
              </a:buClr>
              <a:buSzPct val="120000"/>
              <a:buFont typeface="Wingdings" pitchFamily="2" charset="2"/>
              <a:buChar char=""/>
              <a:tabLst>
                <a:tab pos="268288" algn="l"/>
              </a:tabLst>
            </a:pPr>
            <a:r>
              <a:rPr lang="de-DE" sz="2400">
                <a:solidFill>
                  <a:srgbClr val="FFFFFF"/>
                </a:solidFill>
              </a:rPr>
              <a:t> Eigengefährdung</a:t>
            </a: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Char char=""/>
              <a:tabLst>
                <a:tab pos="268288" algn="l"/>
              </a:tabLst>
            </a:pPr>
            <a:endParaRPr lang="de-DE" sz="240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Char char=""/>
              <a:tabLst>
                <a:tab pos="268288" algn="l"/>
              </a:tabLst>
            </a:pPr>
            <a:r>
              <a:rPr lang="de-DE" sz="2400">
                <a:solidFill>
                  <a:srgbClr val="FFFFFF"/>
                </a:solidFill>
              </a:rPr>
              <a:t> Fremdgefährdung</a:t>
            </a: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Char char=""/>
              <a:tabLst>
                <a:tab pos="268288" algn="l"/>
              </a:tabLst>
            </a:pPr>
            <a:endParaRPr lang="de-DE" sz="240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Char char=""/>
              <a:tabLst>
                <a:tab pos="268288" algn="l"/>
              </a:tabLst>
            </a:pPr>
            <a:r>
              <a:rPr lang="de-DE" sz="2400">
                <a:solidFill>
                  <a:srgbClr val="FFFFFF"/>
                </a:solidFill>
              </a:rPr>
              <a:t> Ökonomisches Risiko</a:t>
            </a: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Char char=""/>
              <a:tabLst>
                <a:tab pos="268288" algn="l"/>
              </a:tabLst>
            </a:pPr>
            <a:endParaRPr lang="de-DE" sz="240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Char char=""/>
              <a:tabLst>
                <a:tab pos="268288" algn="l"/>
              </a:tabLst>
            </a:pPr>
            <a:r>
              <a:rPr lang="de-DE" sz="2400">
                <a:solidFill>
                  <a:srgbClr val="FFFFFF"/>
                </a:solidFill>
              </a:rPr>
              <a:t> S_T_O_P: (Substitution-Technische Schutzmassnahmen-				Organisatorische Schutzmassnahmen, Persön-</a:t>
            </a:r>
          </a:p>
          <a:p>
            <a:pPr marL="2057400" lvl="4" indent="-228600"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r>
              <a:rPr lang="de-DE" sz="2400">
                <a:solidFill>
                  <a:srgbClr val="FFFFFF"/>
                </a:solidFill>
              </a:rPr>
              <a:t>liche Schutzmassnahmen)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457200" y="409575"/>
            <a:ext cx="937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de-DE" sz="3200">
                <a:solidFill>
                  <a:schemeClr val="tx2"/>
                </a:solidFill>
              </a:rPr>
              <a:t>Epilepsie und Arbeit</a:t>
            </a:r>
          </a:p>
          <a:p>
            <a:pPr algn="ctr" eaLnBrk="0" hangingPunct="0"/>
            <a:r>
              <a:rPr lang="de-DE" sz="2800">
                <a:solidFill>
                  <a:schemeClr val="hlink"/>
                </a:solidFill>
              </a:rPr>
              <a:t>- Beurteilung einzelner Arbeitsplätze</a:t>
            </a:r>
            <a:endParaRPr lang="de-DE" sz="3200">
              <a:solidFill>
                <a:schemeClr val="tx2"/>
              </a:solidFill>
            </a:endParaRPr>
          </a:p>
        </p:txBody>
      </p:sp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457200" y="1447800"/>
            <a:ext cx="9372600" cy="4800600"/>
          </a:xfrm>
          <a:prstGeom prst="rect">
            <a:avLst/>
          </a:prstGeom>
          <a:noFill/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1412875" y="2228850"/>
            <a:ext cx="838041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FFFFFF"/>
              </a:buClr>
              <a:buSzPct val="120000"/>
              <a:buFont typeface="Wingdings" pitchFamily="2" charset="2"/>
              <a:buChar char=""/>
              <a:tabLst>
                <a:tab pos="268288" algn="l"/>
              </a:tabLst>
            </a:pPr>
            <a:r>
              <a:rPr lang="de-DE" sz="2400">
                <a:solidFill>
                  <a:srgbClr val="FFFFFF"/>
                </a:solidFill>
              </a:rPr>
              <a:t> Aussage für die Gesamtheit der Tätigkeiten</a:t>
            </a: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Char char=""/>
              <a:tabLst>
                <a:tab pos="268288" algn="l"/>
              </a:tabLst>
            </a:pPr>
            <a:endParaRPr lang="de-DE" sz="240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Char char=""/>
              <a:tabLst>
                <a:tab pos="268288" algn="l"/>
              </a:tabLst>
            </a:pPr>
            <a:r>
              <a:rPr lang="de-DE" sz="2400">
                <a:solidFill>
                  <a:srgbClr val="FFFFFF"/>
                </a:solidFill>
              </a:rPr>
              <a:t> Tätigkeit berufsbestimmend?</a:t>
            </a: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Char char=""/>
              <a:tabLst>
                <a:tab pos="268288" algn="l"/>
              </a:tabLst>
            </a:pPr>
            <a:endParaRPr lang="de-DE" sz="240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Char char=""/>
              <a:tabLst>
                <a:tab pos="268288" algn="l"/>
              </a:tabLst>
            </a:pPr>
            <a:r>
              <a:rPr lang="de-DE" sz="2400">
                <a:solidFill>
                  <a:srgbClr val="FFFFFF"/>
                </a:solidFill>
              </a:rPr>
              <a:t> Beurteilung einzelner Arbeitsplatz/leidensgerechter 	Arbeitsplatz</a:t>
            </a: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Char char=""/>
              <a:tabLst>
                <a:tab pos="268288" algn="l"/>
              </a:tabLst>
            </a:pPr>
            <a:endParaRPr lang="de-DE" sz="240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Char char=""/>
              <a:tabLst>
                <a:tab pos="268288" algn="l"/>
              </a:tabLst>
            </a:pPr>
            <a:r>
              <a:rPr lang="de-DE" sz="2400">
                <a:solidFill>
                  <a:srgbClr val="FFFFFF"/>
                </a:solidFill>
              </a:rPr>
              <a:t> Beurteilung zur Berufseigung</a:t>
            </a: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Char char=""/>
              <a:tabLst>
                <a:tab pos="268288" algn="l"/>
              </a:tabLst>
            </a:pPr>
            <a:endParaRPr lang="de-DE" sz="240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Char char=""/>
              <a:tabLst>
                <a:tab pos="268288" algn="l"/>
              </a:tabLst>
            </a:pPr>
            <a:endParaRPr lang="de-DE" sz="240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Char char=""/>
              <a:tabLst>
                <a:tab pos="268288" algn="l"/>
              </a:tabLst>
            </a:pPr>
            <a:endParaRPr lang="de-DE" sz="240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Char char=""/>
              <a:tabLst>
                <a:tab pos="268288" algn="l"/>
              </a:tabLst>
            </a:pPr>
            <a:endParaRPr lang="de-DE" sz="240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Char char=""/>
              <a:tabLst>
                <a:tab pos="268288" algn="l"/>
              </a:tabLst>
            </a:pPr>
            <a:endParaRPr lang="de-DE" sz="240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Char char=""/>
              <a:tabLst>
                <a:tab pos="268288" algn="l"/>
              </a:tabLst>
            </a:pPr>
            <a:endParaRPr lang="de-DE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/>
          <p:cNvSpPr>
            <a:spLocks noChangeArrowheads="1"/>
          </p:cNvSpPr>
          <p:nvPr/>
        </p:nvSpPr>
        <p:spPr bwMode="auto">
          <a:xfrm>
            <a:off x="457200" y="409575"/>
            <a:ext cx="9372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de-DE" sz="3200">
                <a:solidFill>
                  <a:schemeClr val="tx2"/>
                </a:solidFill>
              </a:rPr>
              <a:t>Netzwerk Epilepsie und Arbeit</a:t>
            </a:r>
          </a:p>
        </p:txBody>
      </p:sp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457200" y="939800"/>
            <a:ext cx="9372600" cy="5308600"/>
          </a:xfrm>
          <a:prstGeom prst="rect">
            <a:avLst/>
          </a:prstGeom>
          <a:noFill/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7077075" y="131286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pic>
        <p:nvPicPr>
          <p:cNvPr id="46084" name="Picture 7" descr="~3203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475" y="1282700"/>
            <a:ext cx="343535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11" descr="~06393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7600" y="1201738"/>
            <a:ext cx="2852738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umsplatzhalter 1"/>
          <p:cNvSpPr txBox="1">
            <a:spLocks noGrp="1"/>
          </p:cNvSpPr>
          <p:nvPr/>
        </p:nvSpPr>
        <p:spPr bwMode="auto">
          <a:xfrm>
            <a:off x="438150" y="6288088"/>
            <a:ext cx="28924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/>
              <a:t>www.epileptologie-bonn.de</a:t>
            </a:r>
            <a:endParaRPr lang="en-GB"/>
          </a:p>
        </p:txBody>
      </p:sp>
      <p:pic>
        <p:nvPicPr>
          <p:cNvPr id="48130" name="Picture 2" descr="KLIN-N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0413" y="755650"/>
            <a:ext cx="6226175" cy="4224338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57200" y="495300"/>
            <a:ext cx="9372600" cy="5753100"/>
          </a:xfrm>
          <a:prstGeom prst="rect">
            <a:avLst/>
          </a:prstGeom>
          <a:noFill/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100"/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2827338" y="5037138"/>
            <a:ext cx="4632325" cy="1154112"/>
            <a:chOff x="1868" y="393"/>
            <a:chExt cx="2918" cy="727"/>
          </a:xfrm>
        </p:grpSpPr>
        <p:pic>
          <p:nvPicPr>
            <p:cNvPr id="48139" name="Picture 5" descr="LOGIND3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68" y="427"/>
              <a:ext cx="686" cy="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40" name="Rectangle 6"/>
            <p:cNvSpPr>
              <a:spLocks noChangeArrowheads="1"/>
            </p:cNvSpPr>
            <p:nvPr/>
          </p:nvSpPr>
          <p:spPr bwMode="auto">
            <a:xfrm>
              <a:off x="2668" y="393"/>
              <a:ext cx="2118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spcAft>
                  <a:spcPct val="20000"/>
                </a:spcAft>
                <a:tabLst>
                  <a:tab pos="3048000" algn="l"/>
                  <a:tab pos="5524500" algn="l"/>
                </a:tabLst>
              </a:pPr>
              <a:r>
                <a:rPr lang="de-DE" sz="2400" b="1"/>
                <a:t>Klinik für Epileptologie</a:t>
              </a:r>
            </a:p>
            <a:p>
              <a:pPr eaLnBrk="0" hangingPunct="0">
                <a:lnSpc>
                  <a:spcPct val="95000"/>
                </a:lnSpc>
                <a:spcAft>
                  <a:spcPct val="20000"/>
                </a:spcAft>
                <a:tabLst>
                  <a:tab pos="3048000" algn="l"/>
                  <a:tab pos="5524500" algn="l"/>
                </a:tabLst>
              </a:pPr>
              <a:r>
                <a:rPr lang="de-DE" sz="2400"/>
                <a:t>Universität Bonn</a:t>
              </a:r>
              <a:endParaRPr lang="de-DE" sz="2400" b="1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71463" y="258763"/>
            <a:ext cx="9744075" cy="6338887"/>
            <a:chOff x="194" y="138"/>
            <a:chExt cx="6138" cy="3993"/>
          </a:xfrm>
        </p:grpSpPr>
        <p:sp>
          <p:nvSpPr>
            <p:cNvPr id="48137" name="Rectangle 8"/>
            <p:cNvSpPr>
              <a:spLocks noChangeArrowheads="1"/>
            </p:cNvSpPr>
            <p:nvPr/>
          </p:nvSpPr>
          <p:spPr bwMode="auto">
            <a:xfrm>
              <a:off x="194" y="138"/>
              <a:ext cx="6138" cy="3993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 sz="2100"/>
            </a:p>
          </p:txBody>
        </p:sp>
        <p:pic>
          <p:nvPicPr>
            <p:cNvPr id="48138" name="Picture 9" descr="LOGIND3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8" y="315"/>
              <a:ext cx="3585" cy="3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056313" y="5692775"/>
            <a:ext cx="3748087" cy="552450"/>
            <a:chOff x="3815" y="3586"/>
            <a:chExt cx="2361" cy="348"/>
          </a:xfrm>
        </p:grpSpPr>
        <p:sp>
          <p:nvSpPr>
            <p:cNvPr id="48135" name="Rectangle 11"/>
            <p:cNvSpPr>
              <a:spLocks noChangeArrowheads="1"/>
            </p:cNvSpPr>
            <p:nvPr/>
          </p:nvSpPr>
          <p:spPr bwMode="auto">
            <a:xfrm>
              <a:off x="3815" y="3586"/>
              <a:ext cx="2361" cy="348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 sz="2100"/>
            </a:p>
          </p:txBody>
        </p:sp>
        <p:sp>
          <p:nvSpPr>
            <p:cNvPr id="191500" name="Text Box 12"/>
            <p:cNvSpPr txBox="1">
              <a:spLocks noChangeArrowheads="1"/>
            </p:cNvSpPr>
            <p:nvPr/>
          </p:nvSpPr>
          <p:spPr bwMode="auto">
            <a:xfrm>
              <a:off x="3848" y="3655"/>
              <a:ext cx="2295" cy="21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de-DE" sz="2200" b="1">
                  <a:cs typeface="+mn-cs"/>
                </a:rPr>
                <a:t>www.epileptologie-bonn.de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457200" y="409575"/>
            <a:ext cx="9372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de-DE" sz="3200">
                <a:solidFill>
                  <a:schemeClr val="tx2"/>
                </a:solidFill>
              </a:rPr>
              <a:t>Epilepsie und Schwerbehinderung</a:t>
            </a:r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457200" y="1447800"/>
            <a:ext cx="9372600" cy="4800600"/>
          </a:xfrm>
          <a:prstGeom prst="rect">
            <a:avLst/>
          </a:prstGeom>
          <a:noFill/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712788" y="1731963"/>
            <a:ext cx="90805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r>
              <a:rPr lang="de-DE" sz="2000"/>
              <a:t>Menschen sind nach SGB IX schwerbehindert, wenn ihre </a:t>
            </a:r>
            <a:r>
              <a:rPr lang="de-DE" sz="2000">
                <a:solidFill>
                  <a:srgbClr val="FF3300"/>
                </a:solidFill>
              </a:rPr>
              <a:t>körperliche</a:t>
            </a:r>
            <a:r>
              <a:rPr lang="de-DE" sz="2000"/>
              <a:t> Funktion, </a:t>
            </a:r>
            <a:r>
              <a:rPr lang="de-DE" sz="2000">
                <a:solidFill>
                  <a:srgbClr val="FF3300"/>
                </a:solidFill>
              </a:rPr>
              <a:t>geistige</a:t>
            </a:r>
            <a:r>
              <a:rPr lang="de-DE" sz="2000"/>
              <a:t> Fähigkeit oder </a:t>
            </a:r>
            <a:r>
              <a:rPr lang="de-DE" sz="2000">
                <a:solidFill>
                  <a:srgbClr val="FF3300"/>
                </a:solidFill>
              </a:rPr>
              <a:t>seelische</a:t>
            </a:r>
            <a:r>
              <a:rPr lang="de-DE" sz="2000"/>
              <a:t> Gesundheit mit hoher Wahrscheinlichkeit </a:t>
            </a:r>
            <a:r>
              <a:rPr lang="de-DE" sz="2000">
                <a:solidFill>
                  <a:srgbClr val="FF3300"/>
                </a:solidFill>
              </a:rPr>
              <a:t>länger als sechs Monate</a:t>
            </a:r>
            <a:r>
              <a:rPr lang="de-DE" sz="2000"/>
              <a:t> von dem </a:t>
            </a:r>
            <a:r>
              <a:rPr lang="de-DE" sz="2000">
                <a:solidFill>
                  <a:srgbClr val="FF3300"/>
                </a:solidFill>
              </a:rPr>
              <a:t>für das Lebensalter typischen</a:t>
            </a:r>
            <a:r>
              <a:rPr lang="de-DE" sz="2000"/>
              <a:t> Zustand abweichen und daher ihre Teilhabe am Leben in der Gesellschaft beeinträchtigt ist und wenn bei ihnen ein </a:t>
            </a:r>
            <a:r>
              <a:rPr lang="de-DE" sz="2000" u="sng">
                <a:solidFill>
                  <a:srgbClr val="FF3300"/>
                </a:solidFill>
                <a:hlinkClick r:id="rId2" tooltip="Grad der Behinderung"/>
              </a:rPr>
              <a:t>Grad der Behinderung</a:t>
            </a:r>
            <a:r>
              <a:rPr lang="de-DE" sz="2000">
                <a:solidFill>
                  <a:srgbClr val="FF3300"/>
                </a:solidFill>
              </a:rPr>
              <a:t> (GdB)</a:t>
            </a:r>
            <a:r>
              <a:rPr lang="de-DE" sz="2000"/>
              <a:t> von wenigstens 50 vorliegt </a:t>
            </a: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endParaRPr lang="de-DE" sz="2000"/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r>
              <a:rPr lang="de-DE" sz="2000">
                <a:solidFill>
                  <a:srgbClr val="FFFFFF"/>
                </a:solidFill>
              </a:rPr>
              <a:t>Unabhängig 	von Ursache</a:t>
            </a: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r>
              <a:rPr lang="de-DE" sz="2000">
                <a:solidFill>
                  <a:srgbClr val="FFFFFF"/>
                </a:solidFill>
              </a:rPr>
              <a:t>			von ausgeübten Beruf</a:t>
            </a: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r>
              <a:rPr lang="de-DE" sz="2000">
                <a:solidFill>
                  <a:srgbClr val="FFFFFF"/>
                </a:solidFill>
              </a:rPr>
              <a:t>			von Leistungseinschränkungen durch Kindheit/Alter </a:t>
            </a: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endParaRPr lang="de-DE" sz="200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endParaRPr lang="de-DE" sz="2000">
              <a:solidFill>
                <a:srgbClr val="FFFFFF"/>
              </a:solidFill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58788" y="6288088"/>
            <a:ext cx="93456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800"/>
              <a:t>Wikipedia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457200" y="409575"/>
            <a:ext cx="9372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de-DE" sz="3200">
                <a:solidFill>
                  <a:schemeClr val="tx2"/>
                </a:solidFill>
              </a:rPr>
              <a:t>Epilepsie und Schwerbehinderung</a:t>
            </a:r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434975" y="1112838"/>
            <a:ext cx="9372600" cy="4800600"/>
          </a:xfrm>
          <a:prstGeom prst="rect">
            <a:avLst/>
          </a:prstGeom>
          <a:noFill/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490538" y="1144588"/>
            <a:ext cx="9199562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r>
              <a:rPr lang="de-DE" sz="1900">
                <a:solidFill>
                  <a:srgbClr val="FFFFFF"/>
                </a:solidFill>
              </a:rPr>
              <a:t>Bewertung entspr. Anhaltspunkte		</a:t>
            </a: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endParaRPr lang="de-DE" sz="190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r>
              <a:rPr lang="de-DE" sz="1900">
                <a:solidFill>
                  <a:srgbClr val="FFFFFF"/>
                </a:solidFill>
              </a:rPr>
              <a:t>Auswirkungen der einzelnen Behinderungen in ihrer Gesamtheit unter Berücksichtigung ihrer wechselseitigen Beziehungen.</a:t>
            </a: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endParaRPr lang="de-DE" sz="190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r>
              <a:rPr lang="de-DE" sz="1900">
                <a:solidFill>
                  <a:srgbClr val="FFFFFF"/>
                </a:solidFill>
              </a:rPr>
              <a:t>Schwerbehinderung ab GdB 50</a:t>
            </a: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endParaRPr lang="de-DE" sz="190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r>
              <a:rPr lang="de-DE" sz="1900">
                <a:solidFill>
                  <a:srgbClr val="FFFFFF"/>
                </a:solidFill>
              </a:rPr>
              <a:t>Gleichstellung bei GdB 30 (Arbeitsagentur): </a:t>
            </a: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r>
              <a:rPr lang="de-DE" sz="1900">
                <a:solidFill>
                  <a:srgbClr val="FFFFFF"/>
                </a:solidFill>
              </a:rPr>
              <a:t>			</a:t>
            </a:r>
            <a:r>
              <a:rPr lang="de-DE" sz="1900"/>
              <a:t>zur </a:t>
            </a:r>
            <a:r>
              <a:rPr lang="de-DE" sz="1900" b="1">
                <a:solidFill>
                  <a:srgbClr val="FF3300"/>
                </a:solidFill>
              </a:rPr>
              <a:t>Erlangung</a:t>
            </a:r>
            <a:r>
              <a:rPr lang="de-DE" sz="1900"/>
              <a:t> eines geeigneten Arbeitsplatzes</a:t>
            </a: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r>
              <a:rPr lang="de-DE" sz="1900"/>
              <a:t>			zur </a:t>
            </a:r>
            <a:r>
              <a:rPr lang="de-DE" sz="1900" b="1">
                <a:solidFill>
                  <a:srgbClr val="FF3300"/>
                </a:solidFill>
              </a:rPr>
              <a:t>Erhaltung</a:t>
            </a:r>
            <a:r>
              <a:rPr lang="de-DE" sz="1900">
                <a:solidFill>
                  <a:srgbClr val="FF3300"/>
                </a:solidFill>
              </a:rPr>
              <a:t> </a:t>
            </a:r>
            <a:r>
              <a:rPr lang="de-DE" sz="1900"/>
              <a:t>eines geeigneten Arbeitsplatzes</a:t>
            </a: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endParaRPr lang="de-DE" sz="1900"/>
          </a:p>
          <a:p>
            <a:pPr>
              <a:tabLst>
                <a:tab pos="268288" algn="l"/>
              </a:tabLst>
            </a:pPr>
            <a:r>
              <a:rPr lang="de-DE" sz="1800"/>
              <a:t>	</a:t>
            </a:r>
            <a:r>
              <a:rPr lang="de-DE" sz="1800">
                <a:solidFill>
                  <a:srgbClr val="FF3300"/>
                </a:solidFill>
              </a:rPr>
              <a:t>Rechte: </a:t>
            </a:r>
            <a:r>
              <a:rPr lang="de-DE" sz="1800"/>
              <a:t>besonderer Kündigungsschutz, besondere Einstellungs-/ Beschäftigungs 	anreize für AG durch Lohnkostenzuschüsse sowie 	Berücksichtigung 	bei der 	Beschäftigungspflicht, Hilfen zur Arbeitsplatzausstattung, </a:t>
            </a:r>
            <a:r>
              <a:rPr lang="de-DE" altLang="ja-JP" sz="1800">
                <a:ea typeface="MS PGothic" pitchFamily="34" charset="-128"/>
              </a:rPr>
              <a:t>Betreuung durch spezielle 	Fachdienste </a:t>
            </a:r>
          </a:p>
          <a:p>
            <a:pPr>
              <a:tabLst>
                <a:tab pos="268288" algn="l"/>
              </a:tabLst>
            </a:pPr>
            <a:r>
              <a:rPr lang="de-DE" sz="1800"/>
              <a:t>	nicht: Zusatzurlaub, unentgeltliche Beförderung, besondere Altersrente</a:t>
            </a: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endParaRPr lang="de-DE" sz="180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endParaRPr lang="de-DE" sz="2000">
              <a:solidFill>
                <a:srgbClr val="FFFFFF"/>
              </a:solidFill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0"/>
            <a:ext cx="1825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3958" tIns="0" rIns="31740" bIns="0" anchor="ctr">
            <a:spAutoFit/>
          </a:bodyPr>
          <a:lstStyle/>
          <a:p>
            <a:pPr>
              <a:buFontTx/>
              <a:buChar char="•"/>
            </a:pPr>
            <a:r>
              <a:rPr lang="en-GB"/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457200" y="409575"/>
            <a:ext cx="9372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de-DE" sz="3200">
                <a:solidFill>
                  <a:schemeClr val="tx2"/>
                </a:solidFill>
              </a:rPr>
              <a:t>Epilepsie und Schwerbehinderung</a:t>
            </a:r>
          </a:p>
          <a:p>
            <a:pPr algn="ctr" eaLnBrk="0" hangingPunct="0"/>
            <a:r>
              <a:rPr lang="de-DE" sz="2000">
                <a:solidFill>
                  <a:schemeClr val="hlink"/>
                </a:solidFill>
              </a:rPr>
              <a:t>Grad der Behinderung nach Art, Schwere, Häufigkeit, tageszeitlicher Verteilung</a:t>
            </a:r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457200" y="1447800"/>
            <a:ext cx="9372600" cy="4800600"/>
          </a:xfrm>
          <a:prstGeom prst="rect">
            <a:avLst/>
          </a:prstGeom>
          <a:noFill/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90538" y="1516063"/>
            <a:ext cx="9690100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t"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r>
              <a:rPr lang="de-DE" sz="1600" b="1"/>
              <a:t>sehr selten: große und komplex-fokale Anfälle mit Pausen von mehr als 1 Jahr</a:t>
            </a:r>
          </a:p>
          <a:p>
            <a:pPr fontAlgn="t"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r>
              <a:rPr lang="de-DE" sz="1600" b="1"/>
              <a:t>		kleine und einfach-fokale Anfälle mit Pausen von Monaten</a:t>
            </a:r>
          </a:p>
          <a:p>
            <a:pPr fontAlgn="t"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r>
              <a:rPr lang="de-DE" sz="1600" b="1"/>
              <a:t>										40</a:t>
            </a:r>
          </a:p>
          <a:p>
            <a:pPr fontAlgn="t"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endParaRPr lang="de-DE" sz="1600" b="1"/>
          </a:p>
          <a:p>
            <a:pPr fontAlgn="t"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r>
              <a:rPr lang="de-DE" sz="1600" b="1"/>
              <a:t>selten: 	große und komplex-fokale Anfälle mit Pausen von Monaten</a:t>
            </a:r>
          </a:p>
          <a:p>
            <a:pPr>
              <a:tabLst>
                <a:tab pos="268288" algn="l"/>
              </a:tabLst>
            </a:pPr>
            <a:r>
              <a:rPr lang="de-DE" sz="1600" b="1"/>
              <a:t>		kleine und einfach-fokale Anfälle mit Pausen von Wochen		50 bis 60</a:t>
            </a:r>
          </a:p>
          <a:p>
            <a:pPr fontAlgn="t"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endParaRPr lang="de-DE" sz="1600" b="1"/>
          </a:p>
          <a:p>
            <a:pPr fontAlgn="t"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r>
              <a:rPr lang="de-DE" sz="1600" b="1"/>
              <a:t>mittlere Häufigkeit:  große und komplex-fokale Anfälle mit Pausen von Wochen</a:t>
            </a:r>
            <a:r>
              <a:rPr lang="de-DE" sz="1600"/>
              <a:t> </a:t>
            </a:r>
          </a:p>
          <a:p>
            <a:pPr fontAlgn="t"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r>
              <a:rPr lang="de-DE" sz="1600"/>
              <a:t>		</a:t>
            </a:r>
            <a:r>
              <a:rPr lang="de-DE" sz="1600" b="1"/>
              <a:t>kleine und einfach-fokale Anfälle mit Pausen von Tagen			60 bis 80</a:t>
            </a:r>
          </a:p>
          <a:p>
            <a:pPr fontAlgn="t"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endParaRPr lang="de-DE" sz="1600" b="1"/>
          </a:p>
          <a:p>
            <a:pPr fontAlgn="t"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r>
              <a:rPr lang="de-DE" sz="1600" b="1"/>
              <a:t>Häufig:	wöchentlich große und komplex-fokale Anfälle oder Serien mit </a:t>
            </a:r>
          </a:p>
          <a:p>
            <a:pPr fontAlgn="t"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r>
              <a:rPr lang="de-DE" sz="1600" b="1"/>
              <a:t>		generalisierten Krampfanfällen, von fokal betonten oder multi-fokalen </a:t>
            </a:r>
          </a:p>
          <a:p>
            <a:pPr fontAlgn="t"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r>
              <a:rPr lang="de-DE" sz="1600" b="1"/>
              <a:t>		Anfällen; täglich kleine und einfach-fokale Anfälle			90-100</a:t>
            </a:r>
          </a:p>
          <a:p>
            <a:pPr fontAlgn="t"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endParaRPr lang="de-DE" sz="1600" b="1"/>
          </a:p>
          <a:p>
            <a:pPr fontAlgn="t"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r>
              <a:rPr lang="de-DE" sz="1600" b="1"/>
              <a:t>Nach drei Jahren Anfallsfreiheit bei weiterer Notwendigkeit einer </a:t>
            </a:r>
          </a:p>
          <a:p>
            <a:pPr fontAlgn="t"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r>
              <a:rPr lang="de-DE" sz="1600" b="1"/>
              <a:t>		antikonvulsivem Medikation						30</a:t>
            </a:r>
          </a:p>
          <a:p>
            <a:pPr fontAlgn="t"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endParaRPr lang="de-DE" sz="1600" b="1"/>
          </a:p>
          <a:p>
            <a:pPr fontAlgn="t"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endParaRPr lang="de-DE" b="1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57200" y="6310313"/>
            <a:ext cx="93932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900" i="1"/>
              <a:t>http://www.bmas.de/SharedDocs/Downloads/DE/entschaedigung-gutachten-anhaltspunkte.pdf?__blob=publicationFile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457200" y="409575"/>
            <a:ext cx="9372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de-DE" sz="3200">
                <a:solidFill>
                  <a:schemeClr val="tx2"/>
                </a:solidFill>
              </a:rPr>
              <a:t>Epilepsie und Schwerbehinderung</a:t>
            </a:r>
          </a:p>
          <a:p>
            <a:pPr algn="ctr" eaLnBrk="0" hangingPunct="0"/>
            <a:r>
              <a:rPr lang="de-DE" sz="2000">
                <a:solidFill>
                  <a:schemeClr val="hlink"/>
                </a:solidFill>
              </a:rPr>
              <a:t>Nachteilsausgleich</a:t>
            </a: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450850" y="1262063"/>
            <a:ext cx="9372600" cy="4800600"/>
          </a:xfrm>
          <a:prstGeom prst="rect">
            <a:avLst/>
          </a:prstGeom>
          <a:noFill/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490538" y="1360488"/>
            <a:ext cx="9215437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t"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r>
              <a:rPr lang="de-DE" sz="1900">
                <a:solidFill>
                  <a:srgbClr val="FF3300"/>
                </a:solidFill>
              </a:rPr>
              <a:t>G		Erhebliche Beeinträchtigung der Bewegungsfähigkeit im Straßenverkehr</a:t>
            </a:r>
          </a:p>
          <a:p>
            <a:pPr fontAlgn="t"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r>
              <a:rPr lang="de-DE" sz="1900"/>
              <a:t>		GdB 60, wenigstens mittlere Anfallshäufigkeit, überwiegend tagsüber</a:t>
            </a:r>
          </a:p>
          <a:p>
            <a:pPr fontAlgn="t"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endParaRPr lang="de-DE" sz="1900"/>
          </a:p>
          <a:p>
            <a:pPr fontAlgn="t"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r>
              <a:rPr lang="de-DE" sz="1900">
                <a:solidFill>
                  <a:srgbClr val="FF3300"/>
                </a:solidFill>
              </a:rPr>
              <a:t>B		Notwendigkeit ständiger Begleitung</a:t>
            </a:r>
          </a:p>
          <a:p>
            <a:pPr fontAlgn="t"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r>
              <a:rPr lang="de-DE" sz="1900"/>
              <a:t>		GdB 70, überwiegend tagsüber</a:t>
            </a:r>
          </a:p>
          <a:p>
            <a:pPr fontAlgn="t"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endParaRPr lang="de-DE" sz="1900"/>
          </a:p>
          <a:p>
            <a:pPr fontAlgn="t"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r>
              <a:rPr lang="de-DE" sz="1900">
                <a:solidFill>
                  <a:srgbClr val="FF3300"/>
                </a:solidFill>
              </a:rPr>
              <a:t>aG	Außergewöhnliche Gehbehinderung</a:t>
            </a:r>
          </a:p>
          <a:p>
            <a:pPr fontAlgn="t"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r>
              <a:rPr lang="de-DE" sz="1900">
                <a:solidFill>
                  <a:srgbClr val="FF3300"/>
                </a:solidFill>
              </a:rPr>
              <a:t>		</a:t>
            </a:r>
            <a:r>
              <a:rPr lang="de-DE" sz="1900"/>
              <a:t>dauernd nur mit fremder Hilfe oder gr. Anstrengung außerhalb Kfz</a:t>
            </a:r>
          </a:p>
          <a:p>
            <a:pPr fontAlgn="t"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endParaRPr lang="de-DE" sz="1900"/>
          </a:p>
          <a:p>
            <a:pPr fontAlgn="t"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r>
              <a:rPr lang="de-DE" sz="1900">
                <a:solidFill>
                  <a:srgbClr val="FF3300"/>
                </a:solidFill>
              </a:rPr>
              <a:t>RF	Rundfunkgebührenpflicht</a:t>
            </a:r>
          </a:p>
          <a:p>
            <a:pPr fontAlgn="t"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r>
              <a:rPr lang="de-DE" sz="1900"/>
              <a:t>		behinderte Menschen mit schweren Bewegungsstörungen, Behinderte 			die auf 	ihre Umgebung „unzumutbar“ störend wirken</a:t>
            </a:r>
          </a:p>
          <a:p>
            <a:pPr fontAlgn="t"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endParaRPr lang="de-DE" sz="1900"/>
          </a:p>
          <a:p>
            <a:pPr fontAlgn="t"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r>
              <a:rPr lang="de-DE" sz="1900">
                <a:solidFill>
                  <a:srgbClr val="FF3300"/>
                </a:solidFill>
              </a:rPr>
              <a:t>H		Hilflosigkeit </a:t>
            </a:r>
            <a:r>
              <a:rPr lang="de-DE" sz="1900"/>
              <a:t>(Prüfung auch in Abh. vom Alter)</a:t>
            </a:r>
          </a:p>
          <a:p>
            <a:pPr fontAlgn="t"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r>
              <a:rPr lang="de-DE" sz="1900"/>
              <a:t>		dauerhafte fremde Hilfe für eine Reihe häufiger, wiederkehrender 				Verrichtungen zur Sicherung der Existenz	</a:t>
            </a:r>
          </a:p>
          <a:p>
            <a:pPr fontAlgn="t"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endParaRPr lang="de-DE" sz="1900"/>
          </a:p>
          <a:p>
            <a:pPr fontAlgn="t">
              <a:buClr>
                <a:srgbClr val="FFFFFF"/>
              </a:buClr>
              <a:buSzPct val="120000"/>
              <a:buFont typeface="Wingdings" pitchFamily="2" charset="2"/>
              <a:buNone/>
              <a:tabLst>
                <a:tab pos="268288" algn="l"/>
              </a:tabLst>
            </a:pPr>
            <a:r>
              <a:rPr lang="de-DE" sz="1900"/>
              <a:t>					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54025" y="6191250"/>
            <a:ext cx="9382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800" i="1"/>
              <a:t>http://www.bmas.de/SharedDocs/Downloads/DE/entschaedigung-gutachten-anhaltspunkte.pdf?__blob=publicationFile</a:t>
            </a:r>
          </a:p>
          <a:p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ChangeArrowheads="1"/>
          </p:cNvSpPr>
          <p:nvPr/>
        </p:nvSpPr>
        <p:spPr bwMode="auto">
          <a:xfrm>
            <a:off x="457200" y="409575"/>
            <a:ext cx="9372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de-DE" sz="3200">
                <a:solidFill>
                  <a:srgbClr val="92D050"/>
                </a:solidFill>
              </a:rPr>
              <a:t>Kraftfahrzeugtauglichkeit </a:t>
            </a:r>
            <a:endParaRPr lang="de-DE" sz="3200">
              <a:solidFill>
                <a:schemeClr val="hlink"/>
              </a:solidFill>
            </a:endParaRPr>
          </a:p>
        </p:txBody>
      </p:sp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457200" y="1138238"/>
            <a:ext cx="9372600" cy="5110162"/>
          </a:xfrm>
          <a:prstGeom prst="rect">
            <a:avLst/>
          </a:prstGeom>
          <a:noFill/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400"/>
          </a:p>
        </p:txBody>
      </p:sp>
      <p:sp>
        <p:nvSpPr>
          <p:cNvPr id="26627" name="Datumsplatzhalter 1"/>
          <p:cNvSpPr txBox="1">
            <a:spLocks noGrp="1"/>
          </p:cNvSpPr>
          <p:nvPr/>
        </p:nvSpPr>
        <p:spPr bwMode="auto">
          <a:xfrm>
            <a:off x="438150" y="6288088"/>
            <a:ext cx="28924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/>
              <a:t>www.epileptologie-bonn.de</a:t>
            </a:r>
            <a:endParaRPr lang="en-GB"/>
          </a:p>
        </p:txBody>
      </p:sp>
      <p:sp>
        <p:nvSpPr>
          <p:cNvPr id="26628" name="Textfeld 1"/>
          <p:cNvSpPr txBox="1">
            <a:spLocks noChangeArrowheads="1"/>
          </p:cNvSpPr>
          <p:nvPr/>
        </p:nvSpPr>
        <p:spPr bwMode="auto">
          <a:xfrm>
            <a:off x="617538" y="1676400"/>
            <a:ext cx="989012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200000"/>
              </a:lnSpc>
            </a:pPr>
            <a:endParaRPr lang="de-DE" sz="2400"/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endParaRPr lang="de-DE" sz="2400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-560388" y="1566863"/>
            <a:ext cx="9809163" cy="2647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50950" lvl="4"/>
            <a:r>
              <a:rPr lang="de-DE" sz="2400" b="1"/>
              <a:t>Zuordnung der Fahrerlaubnisklassen</a:t>
            </a:r>
            <a:endParaRPr lang="de-DE" sz="2400"/>
          </a:p>
          <a:p>
            <a:pPr marL="1250950" lvl="4"/>
            <a:r>
              <a:rPr lang="de-DE" sz="2400">
                <a:solidFill>
                  <a:schemeClr val="tx2"/>
                </a:solidFill>
              </a:rPr>
              <a:t>Gruppe 1:</a:t>
            </a:r>
            <a:r>
              <a:rPr lang="de-DE" sz="2400"/>
              <a:t> Führer von Fahrzeugen der Klassen A, A1, B, BE, AM, L und T. </a:t>
            </a:r>
          </a:p>
          <a:p>
            <a:pPr marL="1250950" lvl="4"/>
            <a:endParaRPr lang="de-DE" sz="2400"/>
          </a:p>
          <a:p>
            <a:pPr marL="1250950" lvl="4"/>
            <a:r>
              <a:rPr lang="de-DE" sz="2400">
                <a:solidFill>
                  <a:schemeClr val="tx2"/>
                </a:solidFill>
              </a:rPr>
              <a:t>Gruppe 2:</a:t>
            </a:r>
            <a:r>
              <a:rPr lang="de-DE" sz="2400"/>
              <a:t> Führer von Fahrzeugen der Klassen C,C1, CE, C1E, D, D1, DE, D1E und Fahrerlaubnis zur Fahrgastbeförderung</a:t>
            </a:r>
            <a:r>
              <a:rPr lang="de-DE" sz="1400"/>
              <a:t> 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454025" y="6235700"/>
            <a:ext cx="93837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800"/>
              <a:t>Verordnung über die Zulassung von Personen zum Straßenverkehr</a:t>
            </a:r>
            <a:r>
              <a:rPr lang="de-DE" sz="1400"/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ChangeArrowheads="1"/>
          </p:cNvSpPr>
          <p:nvPr/>
        </p:nvSpPr>
        <p:spPr bwMode="auto">
          <a:xfrm>
            <a:off x="457200" y="409575"/>
            <a:ext cx="9372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de-DE" sz="3200">
                <a:solidFill>
                  <a:srgbClr val="92D050"/>
                </a:solidFill>
              </a:rPr>
              <a:t>Kraftfahrzeugtauglichkeit </a:t>
            </a:r>
            <a:endParaRPr lang="de-DE" sz="3200">
              <a:solidFill>
                <a:schemeClr val="hlink"/>
              </a:solidFill>
            </a:endParaRPr>
          </a:p>
        </p:txBody>
      </p:sp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457200" y="1138238"/>
            <a:ext cx="9372600" cy="5110162"/>
          </a:xfrm>
          <a:prstGeom prst="rect">
            <a:avLst/>
          </a:prstGeom>
          <a:noFill/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400"/>
          </a:p>
        </p:txBody>
      </p:sp>
      <p:sp>
        <p:nvSpPr>
          <p:cNvPr id="27651" name="Datumsplatzhalter 1"/>
          <p:cNvSpPr txBox="1">
            <a:spLocks noGrp="1"/>
          </p:cNvSpPr>
          <p:nvPr/>
        </p:nvSpPr>
        <p:spPr bwMode="auto">
          <a:xfrm>
            <a:off x="438150" y="6288088"/>
            <a:ext cx="28924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/>
              <a:t>www.epileptologie-bonn.de</a:t>
            </a:r>
            <a:endParaRPr lang="en-GB"/>
          </a:p>
        </p:txBody>
      </p:sp>
      <p:sp>
        <p:nvSpPr>
          <p:cNvPr id="27652" name="Textfeld 1"/>
          <p:cNvSpPr txBox="1">
            <a:spLocks noChangeArrowheads="1"/>
          </p:cNvSpPr>
          <p:nvPr/>
        </p:nvSpPr>
        <p:spPr bwMode="auto">
          <a:xfrm>
            <a:off x="617538" y="1676400"/>
            <a:ext cx="989012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200000"/>
              </a:lnSpc>
            </a:pPr>
            <a:endParaRPr lang="de-DE" sz="2400"/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endParaRPr lang="de-DE" sz="2400"/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-560388" y="1566863"/>
            <a:ext cx="9809163" cy="4968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50950" lvl="4">
              <a:buFontTx/>
              <a:buChar char="•"/>
            </a:pPr>
            <a:r>
              <a:rPr lang="de-DE" sz="2000"/>
              <a:t> epileptische Anfälle</a:t>
            </a:r>
          </a:p>
          <a:p>
            <a:pPr marL="1250950" lvl="4">
              <a:buFontTx/>
              <a:buChar char="•"/>
            </a:pPr>
            <a:endParaRPr lang="de-DE" sz="2000"/>
          </a:p>
          <a:p>
            <a:pPr marL="1250950" lvl="4">
              <a:buFontTx/>
              <a:buChar char="•"/>
            </a:pPr>
            <a:r>
              <a:rPr lang="de-DE" sz="2000"/>
              <a:t> neurologische Defizite</a:t>
            </a:r>
          </a:p>
          <a:p>
            <a:pPr marL="1250950" lvl="4">
              <a:buFontTx/>
              <a:buChar char="•"/>
            </a:pPr>
            <a:r>
              <a:rPr lang="de-DE" sz="2000"/>
              <a:t> Defizite aus anderen Stoffgebieten</a:t>
            </a:r>
          </a:p>
          <a:p>
            <a:pPr marL="1250950" lvl="4">
              <a:buFontTx/>
              <a:buChar char="•"/>
            </a:pPr>
            <a:endParaRPr lang="de-DE" sz="2000"/>
          </a:p>
          <a:p>
            <a:pPr marL="1250950" lvl="4">
              <a:buFontTx/>
              <a:buChar char="•"/>
            </a:pPr>
            <a:r>
              <a:rPr lang="de-DE" sz="2000"/>
              <a:t> neuropsychologische Defizite</a:t>
            </a:r>
          </a:p>
          <a:p>
            <a:pPr marL="1250950" lvl="4">
              <a:buFontTx/>
              <a:buChar char="•"/>
            </a:pPr>
            <a:endParaRPr lang="de-DE" sz="2000"/>
          </a:p>
          <a:p>
            <a:pPr marL="1250950" lvl="4">
              <a:buFontTx/>
              <a:buChar char="•"/>
            </a:pPr>
            <a:r>
              <a:rPr lang="de-DE" sz="2000"/>
              <a:t> Nebenwirkungen</a:t>
            </a:r>
          </a:p>
          <a:p>
            <a:pPr marL="1250950" lvl="4">
              <a:buFontTx/>
              <a:buChar char="•"/>
            </a:pPr>
            <a:endParaRPr lang="de-DE" sz="2000"/>
          </a:p>
          <a:p>
            <a:pPr marL="1250950" lvl="4">
              <a:buFontTx/>
              <a:buChar char="•"/>
            </a:pPr>
            <a:endParaRPr lang="de-DE" sz="2000"/>
          </a:p>
          <a:p>
            <a:pPr marL="1250950" lvl="4">
              <a:buFontTx/>
              <a:buChar char="•"/>
            </a:pPr>
            <a:r>
              <a:rPr lang="de-DE" sz="2000"/>
              <a:t> Zweifel an der Eignung?</a:t>
            </a:r>
          </a:p>
          <a:p>
            <a:pPr marL="1250950" lvl="4">
              <a:buFontTx/>
              <a:buChar char="•"/>
            </a:pPr>
            <a:r>
              <a:rPr lang="de-DE" sz="2000"/>
              <a:t> Eignung nur mit Auflagen und/oder Beschränkungen?</a:t>
            </a:r>
          </a:p>
          <a:p>
            <a:pPr marL="1250950" lvl="4">
              <a:buFontTx/>
              <a:buChar char="•"/>
            </a:pPr>
            <a:r>
              <a:rPr lang="de-DE" sz="2000"/>
              <a:t> Kompensation von Eignungsmängeln?</a:t>
            </a:r>
          </a:p>
          <a:p>
            <a:pPr marL="1250950" lvl="4"/>
            <a:endParaRPr lang="de-DE" sz="2000"/>
          </a:p>
          <a:p>
            <a:pPr marL="1250950" lvl="4"/>
            <a:endParaRPr lang="de-DE" sz="2000"/>
          </a:p>
          <a:p>
            <a:pPr marL="1250950" lvl="4"/>
            <a:endParaRPr lang="de-DE" sz="2000"/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454025" y="6235700"/>
            <a:ext cx="93837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4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4"/>
          <p:cNvSpPr>
            <a:spLocks noChangeArrowheads="1"/>
          </p:cNvSpPr>
          <p:nvPr/>
        </p:nvSpPr>
        <p:spPr bwMode="auto">
          <a:xfrm>
            <a:off x="457200" y="409575"/>
            <a:ext cx="9372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de-DE" sz="3200">
                <a:solidFill>
                  <a:srgbClr val="B8FF70"/>
                </a:solidFill>
              </a:rPr>
              <a:t>Leitlinien Deutschland (01.05.14)</a:t>
            </a:r>
            <a:endParaRPr lang="en-GB" sz="2800">
              <a:solidFill>
                <a:srgbClr val="B8FF70"/>
              </a:solidFill>
            </a:endParaRPr>
          </a:p>
        </p:txBody>
      </p:sp>
      <p:sp>
        <p:nvSpPr>
          <p:cNvPr id="28674" name="Rectangle 15"/>
          <p:cNvSpPr>
            <a:spLocks noChangeArrowheads="1"/>
          </p:cNvSpPr>
          <p:nvPr/>
        </p:nvSpPr>
        <p:spPr bwMode="auto">
          <a:xfrm>
            <a:off x="441325" y="1062038"/>
            <a:ext cx="9372600" cy="5186362"/>
          </a:xfrm>
          <a:prstGeom prst="rect">
            <a:avLst/>
          </a:prstGeom>
          <a:noFill/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400"/>
          </a:p>
        </p:txBody>
      </p:sp>
      <p:sp>
        <p:nvSpPr>
          <p:cNvPr id="28675" name="Datumsplatzhalter 1"/>
          <p:cNvSpPr txBox="1">
            <a:spLocks noGrp="1"/>
          </p:cNvSpPr>
          <p:nvPr/>
        </p:nvSpPr>
        <p:spPr bwMode="auto">
          <a:xfrm flipH="1">
            <a:off x="438150" y="6288088"/>
            <a:ext cx="23526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/>
              <a:t>www.epileptologie-bonn.de</a:t>
            </a:r>
            <a:endParaRPr lang="en-GB" b="1" i="1">
              <a:solidFill>
                <a:srgbClr val="99CCFF"/>
              </a:solidFill>
            </a:endParaRPr>
          </a:p>
        </p:txBody>
      </p:sp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75" y="1317625"/>
            <a:ext cx="5227638" cy="4854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867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2488" y="4930775"/>
            <a:ext cx="3825875" cy="1247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5888038" y="1670050"/>
            <a:ext cx="3798887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Verankerung in der Fahrerlaubnisverordnung </a:t>
            </a:r>
          </a:p>
          <a:p>
            <a:r>
              <a:rPr lang="de-DE"/>
              <a:t>(FeV, Anlage 4a)</a:t>
            </a:r>
          </a:p>
          <a:p>
            <a:r>
              <a:rPr lang="de-DE"/>
              <a:t>+ Veröffentlichung im Verkehrsblatt 2/ 2014</a:t>
            </a:r>
          </a:p>
          <a:p>
            <a:endParaRPr lang="de-DE"/>
          </a:p>
          <a:p>
            <a:r>
              <a:rPr lang="de-DE" sz="2400"/>
              <a:t>normativer Charakter.</a:t>
            </a:r>
          </a:p>
          <a:p>
            <a:endParaRPr lang="de-DE" sz="2400"/>
          </a:p>
          <a:p>
            <a:r>
              <a:rPr lang="de-DE"/>
              <a:t> 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41325" y="6288088"/>
            <a:ext cx="93741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800"/>
              <a:t>www.bast.de/DE/FB-U/Fachthemen/BLL/Begutachtungsleitlinien-2014.pdf?__blob=publicationFile&amp;v=4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ChangeArrowheads="1"/>
          </p:cNvSpPr>
          <p:nvPr/>
        </p:nvSpPr>
        <p:spPr bwMode="auto">
          <a:xfrm>
            <a:off x="457200" y="409575"/>
            <a:ext cx="937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de-DE" sz="3200">
                <a:solidFill>
                  <a:srgbClr val="92D050"/>
                </a:solidFill>
              </a:rPr>
              <a:t>Kraftfahrzeugtauglichkeit </a:t>
            </a:r>
          </a:p>
          <a:p>
            <a:pPr algn="ctr" eaLnBrk="0" hangingPunct="0"/>
            <a:r>
              <a:rPr lang="de-DE" sz="2800">
                <a:solidFill>
                  <a:schemeClr val="hlink"/>
                </a:solidFill>
              </a:rPr>
              <a:t>Sorgfaltspflicht</a:t>
            </a:r>
          </a:p>
        </p:txBody>
      </p:sp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420688" y="1435100"/>
            <a:ext cx="9394825" cy="4529138"/>
          </a:xfrm>
          <a:prstGeom prst="rect">
            <a:avLst/>
          </a:prstGeom>
          <a:noFill/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400"/>
          </a:p>
        </p:txBody>
      </p:sp>
      <p:sp>
        <p:nvSpPr>
          <p:cNvPr id="30723" name="Datumsplatzhalter 1"/>
          <p:cNvSpPr txBox="1">
            <a:spLocks noGrp="1"/>
          </p:cNvSpPr>
          <p:nvPr/>
        </p:nvSpPr>
        <p:spPr bwMode="auto">
          <a:xfrm>
            <a:off x="438150" y="6288088"/>
            <a:ext cx="28924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/>
              <a:t>www.epileptologie-bonn.de</a:t>
            </a:r>
            <a:endParaRPr lang="en-GB"/>
          </a:p>
        </p:txBody>
      </p:sp>
      <p:sp>
        <p:nvSpPr>
          <p:cNvPr id="30724" name="Textfeld 1"/>
          <p:cNvSpPr txBox="1">
            <a:spLocks noChangeArrowheads="1"/>
          </p:cNvSpPr>
          <p:nvPr/>
        </p:nvSpPr>
        <p:spPr bwMode="auto">
          <a:xfrm>
            <a:off x="617538" y="1676400"/>
            <a:ext cx="989012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200000"/>
              </a:lnSpc>
            </a:pPr>
            <a:endParaRPr lang="de-DE" sz="2400"/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endParaRPr lang="de-DE" sz="2400"/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-560388" y="1566863"/>
            <a:ext cx="9809163" cy="3838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50950" lvl="4"/>
            <a:r>
              <a:rPr lang="de-DE" sz="2400" b="1">
                <a:solidFill>
                  <a:schemeClr val="tx2"/>
                </a:solidFill>
              </a:rPr>
              <a:t>Fehlende Kraftfahrzeugtauglichkeit.</a:t>
            </a:r>
          </a:p>
          <a:p>
            <a:pPr marL="1250950" lvl="4"/>
            <a:endParaRPr lang="de-DE" sz="2400" b="1"/>
          </a:p>
          <a:p>
            <a:pPr marL="1250950" lvl="4">
              <a:buFontTx/>
              <a:buChar char="•"/>
            </a:pPr>
            <a:r>
              <a:rPr lang="de-DE" sz="2000"/>
              <a:t> Autonomie</a:t>
            </a:r>
          </a:p>
          <a:p>
            <a:pPr marL="1250950" lvl="4">
              <a:buFontTx/>
              <a:buChar char="•"/>
            </a:pPr>
            <a:r>
              <a:rPr lang="de-DE" sz="2000"/>
              <a:t> Privatleben</a:t>
            </a:r>
          </a:p>
          <a:p>
            <a:pPr marL="1250950" lvl="4">
              <a:buFontTx/>
              <a:buChar char="•"/>
            </a:pPr>
            <a:r>
              <a:rPr lang="de-DE" sz="2000"/>
              <a:t> Beruf (Erreichbarkeit, eigentliche Tätigkeit</a:t>
            </a:r>
            <a:r>
              <a:rPr lang="de-DE" sz="1400"/>
              <a:t>) </a:t>
            </a:r>
          </a:p>
          <a:p>
            <a:pPr marL="1250950" lvl="4">
              <a:buFontTx/>
              <a:buChar char="•"/>
            </a:pPr>
            <a:endParaRPr lang="de-DE" sz="1400"/>
          </a:p>
          <a:p>
            <a:pPr marL="1250950" lvl="4">
              <a:buFontTx/>
              <a:buChar char="•"/>
            </a:pPr>
            <a:r>
              <a:rPr lang="de-DE" sz="2000"/>
              <a:t> Gesundheitliche Konsequenzen</a:t>
            </a:r>
          </a:p>
          <a:p>
            <a:pPr marL="1250950" lvl="4">
              <a:buFontTx/>
              <a:buChar char="•"/>
            </a:pPr>
            <a:endParaRPr lang="de-DE" sz="2000"/>
          </a:p>
          <a:p>
            <a:pPr marL="1250950" lvl="4">
              <a:buFontTx/>
              <a:buChar char="•"/>
            </a:pPr>
            <a:endParaRPr lang="de-DE" sz="2000"/>
          </a:p>
          <a:p>
            <a:pPr marL="1250950" lvl="4">
              <a:buFontTx/>
              <a:buChar char="•"/>
            </a:pPr>
            <a:endParaRPr lang="de-DE" sz="2000"/>
          </a:p>
          <a:p>
            <a:pPr marL="1250950" lvl="4"/>
            <a:r>
              <a:rPr lang="de-DE" sz="2400" b="1">
                <a:solidFill>
                  <a:schemeClr val="tx2"/>
                </a:solidFill>
              </a:rPr>
              <a:t>Indikation zur antikonvulsiven Medikation:</a:t>
            </a:r>
          </a:p>
          <a:p>
            <a:pPr marL="1250950" lvl="4"/>
            <a:r>
              <a:rPr lang="de-DE" sz="2000"/>
              <a:t>Kfztauglichkeit Gruppe 2 erloschen</a:t>
            </a: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454025" y="6235700"/>
            <a:ext cx="93837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800"/>
              <a:t>Verordnung über die Zulassung von Personen zum Straßenverkehr</a:t>
            </a:r>
            <a:r>
              <a:rPr lang="de-DE" sz="1400"/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,5-Diskette (A:)">
  <a:themeElements>
    <a:clrScheme name="">
      <a:dk1>
        <a:srgbClr val="000000"/>
      </a:dk1>
      <a:lt1>
        <a:srgbClr val="FFFFFF"/>
      </a:lt1>
      <a:dk2>
        <a:srgbClr val="000000"/>
      </a:dk2>
      <a:lt2>
        <a:srgbClr val="CCFF99"/>
      </a:lt2>
      <a:accent1>
        <a:srgbClr val="0000FF"/>
      </a:accent1>
      <a:accent2>
        <a:srgbClr val="969696"/>
      </a:accent2>
      <a:accent3>
        <a:srgbClr val="AAAAAA"/>
      </a:accent3>
      <a:accent4>
        <a:srgbClr val="DADADA"/>
      </a:accent4>
      <a:accent5>
        <a:srgbClr val="AAAAFF"/>
      </a:accent5>
      <a:accent6>
        <a:srgbClr val="878787"/>
      </a:accent6>
      <a:hlink>
        <a:srgbClr val="CCCCFF"/>
      </a:hlink>
      <a:folHlink>
        <a:srgbClr val="B2B2B2"/>
      </a:folHlink>
    </a:clrScheme>
    <a:fontScheme name="3,5-Diskette (A:)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,5-Diskette (A: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,5-Diskette (A: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,5-Diskette (A: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,5-Diskette (A: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,5-Diskette (A: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,5-Diskette (A: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,5-Diskette (A: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,5-Diskette (A:) 8">
        <a:dk1>
          <a:srgbClr val="000000"/>
        </a:dk1>
        <a:lt1>
          <a:srgbClr val="FFFFFF"/>
        </a:lt1>
        <a:dk2>
          <a:srgbClr val="000000"/>
        </a:dk2>
        <a:lt2>
          <a:srgbClr val="CCFF99"/>
        </a:lt2>
        <a:accent1>
          <a:srgbClr val="0000FF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AAAAFF"/>
        </a:accent5>
        <a:accent6>
          <a:srgbClr val="AEAEAE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529</Words>
  <Application>Microsoft Office PowerPoint</Application>
  <PresentationFormat>35-mm-Dias</PresentationFormat>
  <Paragraphs>163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Entwurfsvorlage</vt:lpstr>
      </vt:variant>
      <vt:variant>
        <vt:i4>11</vt:i4>
      </vt:variant>
      <vt:variant>
        <vt:lpstr>Folientitel</vt:lpstr>
      </vt:variant>
      <vt:variant>
        <vt:i4>14</vt:i4>
      </vt:variant>
    </vt:vector>
  </HeadingPairs>
  <TitlesOfParts>
    <vt:vector size="31" baseType="lpstr">
      <vt:lpstr>Arial</vt:lpstr>
      <vt:lpstr>Times New Roman</vt:lpstr>
      <vt:lpstr>Swis721 Lt BT</vt:lpstr>
      <vt:lpstr>Wingdings</vt:lpstr>
      <vt:lpstr>MS PGothic</vt:lpstr>
      <vt:lpstr>Symbol</vt:lpstr>
      <vt:lpstr>3,5-Diskette (A:)</vt:lpstr>
      <vt:lpstr>3,5-Diskette (A:)</vt:lpstr>
      <vt:lpstr>3,5-Diskette (A:)</vt:lpstr>
      <vt:lpstr>3,5-Diskette (A:)</vt:lpstr>
      <vt:lpstr>3,5-Diskette (A:)</vt:lpstr>
      <vt:lpstr>3,5-Diskette (A:)</vt:lpstr>
      <vt:lpstr>3,5-Diskette (A:)</vt:lpstr>
      <vt:lpstr>3,5-Diskette (A:)</vt:lpstr>
      <vt:lpstr>3,5-Diskette (A:)</vt:lpstr>
      <vt:lpstr>3,5-Diskette (A:)</vt:lpstr>
      <vt:lpstr>3,5-Diskette (A:)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</vt:vector>
  </TitlesOfParts>
  <Company>Klinik für Epileptologie</Company>
  <LinksUpToDate>false</LinksUpToDate>
  <SharedDoc>false</SharedDoc>
  <HyperlinkBase>D:\Video_alle\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hanne storma</dc:creator>
  <cp:lastModifiedBy>oehring</cp:lastModifiedBy>
  <cp:revision>1512</cp:revision>
  <cp:lastPrinted>2004-04-13T11:23:58Z</cp:lastPrinted>
  <dcterms:created xsi:type="dcterms:W3CDTF">1999-03-05T10:29:24Z</dcterms:created>
  <dcterms:modified xsi:type="dcterms:W3CDTF">2014-10-27T09:31:03Z</dcterms:modified>
</cp:coreProperties>
</file>